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5" r:id="rId7"/>
    <p:sldId id="261" r:id="rId8"/>
    <p:sldId id="267" r:id="rId9"/>
    <p:sldId id="268" r:id="rId10"/>
    <p:sldId id="269" r:id="rId11"/>
    <p:sldId id="272" r:id="rId12"/>
    <p:sldId id="273" r:id="rId13"/>
    <p:sldId id="274" r:id="rId14"/>
    <p:sldId id="275" r:id="rId15"/>
    <p:sldId id="277" r:id="rId16"/>
    <p:sldId id="271"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iz sharma" initials="Ks" lastIdx="1" clrIdx="0">
    <p:extLst>
      <p:ext uri="{19B8F6BF-5375-455C-9EA6-DF929625EA0E}">
        <p15:presenceInfo xmlns:p15="http://schemas.microsoft.com/office/powerpoint/2012/main" userId="f91b27e9873ec9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A8A488F9-B604-4510-9FBA-056D1D25F900}"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03961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10023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349371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84623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314382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A488F9-B604-4510-9FBA-056D1D25F90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60784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A488F9-B604-4510-9FBA-056D1D25F90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860447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23976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15942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22449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470610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85329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488F9-B604-4510-9FBA-056D1D25F900}"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47639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A488F9-B604-4510-9FBA-056D1D25F90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53615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488F9-B604-4510-9FBA-056D1D25F900}"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79772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8364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7989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8A488F9-B604-4510-9FBA-056D1D25F900}" type="datetimeFigureOut">
              <a:rPr lang="en-US" smtClean="0"/>
              <a:t>6/14/2021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5C516C7-449C-48B6-89EB-A78EEDDD7A34}" type="slidenum">
              <a:rPr lang="en-US" smtClean="0"/>
              <a:t>‹#›</a:t>
            </a:fld>
            <a:endParaRPr lang="en-US"/>
          </a:p>
        </p:txBody>
      </p:sp>
    </p:spTree>
    <p:extLst>
      <p:ext uri="{BB962C8B-B14F-4D97-AF65-F5344CB8AC3E}">
        <p14:creationId xmlns:p14="http://schemas.microsoft.com/office/powerpoint/2010/main" val="28048400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colab.research.google.com/drive/1527xg0bqsRGRSEmqxo_ncZNRIIMfMMHi?usp=sharin"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Automatic%20Water%20Meter%20Reading%20Project-Fina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lL9uCNxBqvYVgO_Z3LwVEfz_dmUGKSp9?usp=sharing" TargetMode="External"/><Relationship Id="rId7" Type="http://schemas.openxmlformats.org/officeDocument/2006/relationships/image" Target="../media/image11.jp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0.jpeg"/><Relationship Id="rId5" Type="http://schemas.openxmlformats.org/officeDocument/2006/relationships/image" Target="../media/image5.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hyperlink" Target="Automatic%20Water%20Meter%20Reading%20Project-Final/Result.xlsx" TargetMode="External"/><Relationship Id="rId2" Type="http://schemas.openxmlformats.org/officeDocument/2006/relationships/hyperlink" Target="Automatic%20Water%20Meter%20Reading%20Project-Final"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803142"/>
            <a:ext cx="12191999" cy="1569660"/>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AUTOMATIC WATER METER IMAGE READING </a:t>
            </a:r>
          </a:p>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USING </a:t>
            </a:r>
          </a:p>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DEEP LEARNING</a:t>
            </a:r>
          </a:p>
        </p:txBody>
      </p:sp>
      <p:sp>
        <p:nvSpPr>
          <p:cNvPr id="12" name="Rectangle 11"/>
          <p:cNvSpPr/>
          <p:nvPr/>
        </p:nvSpPr>
        <p:spPr>
          <a:xfrm>
            <a:off x="0" y="1193126"/>
            <a:ext cx="1219199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AI PROJECT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366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0000" y="2047164"/>
            <a:ext cx="5025216" cy="532263"/>
          </a:xfrm>
        </p:spPr>
        <p:txBody>
          <a:bodyPr>
            <a:normAutofit/>
          </a:bodyPr>
          <a:lstStyle/>
          <a:p>
            <a:pPr algn="ctr"/>
            <a:r>
              <a:rPr lang="en-US" sz="2500" dirty="0"/>
              <a:t>Text File Created by </a:t>
            </a:r>
            <a:r>
              <a:rPr lang="en-US" sz="2500" dirty="0" err="1"/>
              <a:t>LabelImg</a:t>
            </a:r>
            <a:endParaRPr lang="en-US" sz="2500"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20000" y="2908239"/>
            <a:ext cx="5024438" cy="3684587"/>
          </a:xfrm>
        </p:spPr>
      </p:pic>
      <p:sp>
        <p:nvSpPr>
          <p:cNvPr id="5" name="Text Placeholder 4"/>
          <p:cNvSpPr>
            <a:spLocks noGrp="1"/>
          </p:cNvSpPr>
          <p:nvPr>
            <p:ph type="body" sz="quarter" idx="3"/>
          </p:nvPr>
        </p:nvSpPr>
        <p:spPr>
          <a:xfrm>
            <a:off x="6442668" y="2047164"/>
            <a:ext cx="5035548" cy="532263"/>
          </a:xfrm>
        </p:spPr>
        <p:txBody>
          <a:bodyPr>
            <a:normAutofit fontScale="77500" lnSpcReduction="20000"/>
          </a:bodyPr>
          <a:lstStyle/>
          <a:p>
            <a:pPr algn="ctr"/>
            <a:r>
              <a:rPr lang="en-US" sz="3200" dirty="0"/>
              <a:t>Result File Generated by Yolo Model</a:t>
            </a:r>
          </a:p>
        </p:txBody>
      </p:sp>
      <p:pic>
        <p:nvPicPr>
          <p:cNvPr id="8" name="Content Placeholder 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29220" y="2908238"/>
            <a:ext cx="4462445" cy="3684588"/>
          </a:xfrm>
        </p:spPr>
      </p:pic>
      <p:sp>
        <p:nvSpPr>
          <p:cNvPr id="9" name="TextBox 8"/>
          <p:cNvSpPr txBox="1"/>
          <p:nvPr/>
        </p:nvSpPr>
        <p:spPr>
          <a:xfrm>
            <a:off x="955343" y="395785"/>
            <a:ext cx="10236322" cy="1569660"/>
          </a:xfrm>
          <a:prstGeom prst="rect">
            <a:avLst/>
          </a:prstGeom>
          <a:noFill/>
        </p:spPr>
        <p:txBody>
          <a:bodyPr wrap="square" rtlCol="0">
            <a:spAutoFit/>
          </a:bodyPr>
          <a:lstStyle/>
          <a:p>
            <a:r>
              <a:rPr lang="en-US" sz="2400" dirty="0"/>
              <a:t>Code to train the custom Yolov4 model for class “reading” :</a:t>
            </a:r>
            <a:endParaRPr lang="en-US" dirty="0"/>
          </a:p>
          <a:p>
            <a:endParaRPr lang="en-US" dirty="0"/>
          </a:p>
          <a:p>
            <a:r>
              <a:rPr lang="en-US" dirty="0"/>
              <a:t>Open the below link in the browser: </a:t>
            </a:r>
          </a:p>
          <a:p>
            <a:r>
              <a:rPr lang="en-US" u="sng" dirty="0">
                <a:solidFill>
                  <a:schemeClr val="accent4">
                    <a:lumMod val="60000"/>
                    <a:lumOff val="40000"/>
                  </a:schemeClr>
                </a:solidFill>
                <a:hlinkClick r:id="rId5"/>
              </a:rPr>
              <a:t>https://colab.research.google.com/drive/1527xg0bqsRGRSEmqxo_ncZNRIIMfMMHi?usp=sharin</a:t>
            </a:r>
            <a:endParaRPr lang="en-US" u="sng" dirty="0">
              <a:solidFill>
                <a:schemeClr val="accent4">
                  <a:lumMod val="60000"/>
                  <a:lumOff val="40000"/>
                </a:schemeClr>
              </a:solidFill>
            </a:endParaRPr>
          </a:p>
          <a:p>
            <a:r>
              <a:rPr lang="en-US" dirty="0"/>
              <a:t>Note : The code is self explanatory</a:t>
            </a:r>
          </a:p>
        </p:txBody>
      </p:sp>
      <p:graphicFrame>
        <p:nvGraphicFramePr>
          <p:cNvPr id="10" name="Object 9"/>
          <p:cNvGraphicFramePr>
            <a:graphicFrameLocks noChangeAspect="1"/>
          </p:cNvGraphicFramePr>
          <p:nvPr>
            <p:extLst>
              <p:ext uri="{D42A27DB-BD31-4B8C-83A1-F6EECF244321}">
                <p14:modId xmlns:p14="http://schemas.microsoft.com/office/powerpoint/2010/main" val="1259555375"/>
              </p:ext>
            </p:extLst>
          </p:nvPr>
        </p:nvGraphicFramePr>
        <p:xfrm>
          <a:off x="98425" y="98425"/>
          <a:ext cx="1546225" cy="490538"/>
        </p:xfrm>
        <a:graphic>
          <a:graphicData uri="http://schemas.openxmlformats.org/presentationml/2006/ole">
            <mc:AlternateContent xmlns:mc="http://schemas.openxmlformats.org/markup-compatibility/2006">
              <mc:Choice xmlns:v="urn:schemas-microsoft-com:vml" Requires="v">
                <p:oleObj spid="_x0000_s2076" name="Packager Shell Object" showAsIcon="1" r:id="rId6" imgW="1545840" imgH="491040" progId="Package">
                  <p:embed/>
                </p:oleObj>
              </mc:Choice>
              <mc:Fallback>
                <p:oleObj name="Packager Shell Object" showAsIcon="1" r:id="rId6" imgW="1545840" imgH="491040" progId="Package">
                  <p:embed/>
                  <p:pic>
                    <p:nvPicPr>
                      <p:cNvPr id="0" name=""/>
                      <p:cNvPicPr/>
                      <p:nvPr/>
                    </p:nvPicPr>
                    <p:blipFill>
                      <a:blip r:embed="rId7"/>
                      <a:stretch>
                        <a:fillRect/>
                      </a:stretch>
                    </p:blipFill>
                    <p:spPr>
                      <a:xfrm>
                        <a:off x="98425" y="98425"/>
                        <a:ext cx="1546225" cy="490538"/>
                      </a:xfrm>
                      <a:prstGeom prst="rect">
                        <a:avLst/>
                      </a:prstGeom>
                    </p:spPr>
                  </p:pic>
                </p:oleObj>
              </mc:Fallback>
            </mc:AlternateContent>
          </a:graphicData>
        </a:graphic>
      </p:graphicFrame>
    </p:spTree>
    <p:extLst>
      <p:ext uri="{BB962C8B-B14F-4D97-AF65-F5344CB8AC3E}">
        <p14:creationId xmlns:p14="http://schemas.microsoft.com/office/powerpoint/2010/main" val="226779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2 : Cropping the Region of Interest (Bounding Box)</a:t>
            </a:r>
          </a:p>
        </p:txBody>
      </p:sp>
      <p:sp>
        <p:nvSpPr>
          <p:cNvPr id="3" name="Content Placeholder 2"/>
          <p:cNvSpPr>
            <a:spLocks noGrp="1"/>
          </p:cNvSpPr>
          <p:nvPr>
            <p:ph idx="1"/>
          </p:nvPr>
        </p:nvSpPr>
        <p:spPr>
          <a:xfrm>
            <a:off x="723331" y="1825624"/>
            <a:ext cx="10630469" cy="2432477"/>
          </a:xfrm>
        </p:spPr>
        <p:txBody>
          <a:bodyPr>
            <a:normAutofit/>
          </a:bodyPr>
          <a:lstStyle/>
          <a:p>
            <a:pPr marL="0" indent="0">
              <a:buNone/>
            </a:pPr>
            <a:r>
              <a:rPr lang="en-US" sz="1800" dirty="0"/>
              <a:t>Since the coordinates generated by </a:t>
            </a:r>
            <a:r>
              <a:rPr lang="en-US" sz="1800" dirty="0" err="1"/>
              <a:t>LabelImg</a:t>
            </a:r>
            <a:r>
              <a:rPr lang="en-US" sz="1800" dirty="0"/>
              <a:t>  software are understood by Yolo only so we have trained the model using these coordinates of our region of interest and saved the result in a text file i.e. “result.txt”. </a:t>
            </a:r>
          </a:p>
          <a:p>
            <a:pPr marL="0" indent="0">
              <a:buNone/>
            </a:pPr>
            <a:r>
              <a:rPr lang="en-US" sz="1800" dirty="0"/>
              <a:t>Now we have a trained model which can find our region of interest for any unseen image with a high accuracy. It creates a bounding box and gives the coordinates of the same which can be used to extract this particular region from the image.</a:t>
            </a:r>
          </a:p>
          <a:p>
            <a:pPr marL="0" indent="0">
              <a:buNone/>
            </a:pPr>
            <a:r>
              <a:rPr lang="en-US" sz="1800" dirty="0"/>
              <a:t>The results generated in the result.txt file have the coordinates of the bounding box which we have used to extract the region from the image and saved it in a folder in order to use these images as the input for training another model to read the digits of this image and get the reading of the water meter.</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Content Placeholder 2">
            <a:extLst>
              <a:ext uri="{FF2B5EF4-FFF2-40B4-BE49-F238E27FC236}">
                <a16:creationId xmlns:a16="http://schemas.microsoft.com/office/drawing/2014/main" xmlns="" id="{D9755E08-3F41-4C66-A97E-FAA37690FF52}"/>
              </a:ext>
            </a:extLst>
          </p:cNvPr>
          <p:cNvSpPr txBox="1">
            <a:spLocks/>
          </p:cNvSpPr>
          <p:nvPr/>
        </p:nvSpPr>
        <p:spPr>
          <a:xfrm>
            <a:off x="723331" y="4258101"/>
            <a:ext cx="9171992" cy="19331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These coordinates represents</a:t>
            </a:r>
          </a:p>
          <a:p>
            <a:r>
              <a:rPr lang="en-US" sz="1800" dirty="0"/>
              <a:t>Left X: Top left corner of the portion of image we want to crop in X direction</a:t>
            </a:r>
          </a:p>
          <a:p>
            <a:r>
              <a:rPr lang="en-US" sz="1800" dirty="0"/>
              <a:t>Top Y:Top corner of the portion of image we want to crop in Y direction</a:t>
            </a:r>
          </a:p>
          <a:p>
            <a:r>
              <a:rPr lang="en-US" sz="1800" dirty="0"/>
              <a:t>Width: Adding this value to  Left X can give the end point of portion of image we want to extract in X direction</a:t>
            </a:r>
          </a:p>
          <a:p>
            <a:r>
              <a:rPr lang="en-US" sz="1800" dirty="0"/>
              <a:t>Height: Adding this value to  Top Y can give the end point of portion of image we want to extract in Y direction</a:t>
            </a:r>
          </a:p>
        </p:txBody>
      </p:sp>
    </p:spTree>
    <p:extLst>
      <p:ext uri="{BB962C8B-B14F-4D97-AF65-F5344CB8AC3E}">
        <p14:creationId xmlns:p14="http://schemas.microsoft.com/office/powerpoint/2010/main" val="137241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982290"/>
          </a:xfrm>
        </p:spPr>
        <p:txBody>
          <a:bodyPr>
            <a:normAutofit/>
          </a:bodyPr>
          <a:lstStyle/>
          <a:p>
            <a:r>
              <a:rPr lang="en-US" sz="2400" b="1" dirty="0">
                <a:latin typeface="+mn-lt"/>
              </a:rPr>
              <a:t>Code to Crop the Region of Interest (Bounding Box):</a:t>
            </a:r>
            <a:br>
              <a:rPr lang="en-US" sz="2400" b="1" dirty="0">
                <a:latin typeface="+mn-lt"/>
              </a:rPr>
            </a:br>
            <a:r>
              <a:rPr lang="en-US" sz="2400" b="1" dirty="0">
                <a:latin typeface="+mn-lt"/>
              </a:rPr>
              <a:t/>
            </a:r>
            <a:br>
              <a:rPr lang="en-US" sz="2400" b="1" dirty="0">
                <a:latin typeface="+mn-lt"/>
              </a:rPr>
            </a:br>
            <a:r>
              <a:rPr lang="en-US" sz="1800" dirty="0"/>
              <a:t>Open the link:  </a:t>
            </a:r>
            <a:r>
              <a:rPr lang="en-US" sz="1800" u="sng" dirty="0">
                <a:solidFill>
                  <a:schemeClr val="accent4">
                    <a:lumMod val="60000"/>
                    <a:lumOff val="40000"/>
                  </a:schemeClr>
                </a:solidFill>
                <a:hlinkClick r:id="rId2" action="ppaction://hlinkfile"/>
              </a:rPr>
              <a:t>Open link</a:t>
            </a:r>
            <a:r>
              <a:rPr lang="en-US" sz="1800" dirty="0">
                <a:solidFill>
                  <a:schemeClr val="accent4">
                    <a:lumMod val="60000"/>
                    <a:lumOff val="40000"/>
                  </a:schemeClr>
                </a:solidFill>
                <a:hlinkClick r:id="rId2" action="ppaction://hlinkfile"/>
              </a:rPr>
              <a:t> </a:t>
            </a:r>
            <a:r>
              <a:rPr lang="en-US" sz="1800" dirty="0">
                <a:solidFill>
                  <a:schemeClr val="accent4">
                    <a:lumMod val="60000"/>
                    <a:lumOff val="40000"/>
                  </a:schemeClr>
                </a:solidFill>
              </a:rPr>
              <a:t>  </a:t>
            </a:r>
            <a:br>
              <a:rPr lang="en-US" sz="1800" dirty="0">
                <a:solidFill>
                  <a:schemeClr val="accent4">
                    <a:lumMod val="60000"/>
                    <a:lumOff val="40000"/>
                  </a:schemeClr>
                </a:solidFill>
              </a:rPr>
            </a:br>
            <a:r>
              <a:rPr lang="en-US" sz="1800" dirty="0">
                <a:solidFill>
                  <a:schemeClr val="accent4">
                    <a:lumMod val="60000"/>
                    <a:lumOff val="40000"/>
                  </a:schemeClr>
                </a:solidFill>
              </a:rPr>
              <a:t>                 </a:t>
            </a:r>
            <a:br>
              <a:rPr lang="en-US" sz="1800" dirty="0">
                <a:solidFill>
                  <a:schemeClr val="accent4">
                    <a:lumMod val="60000"/>
                    <a:lumOff val="40000"/>
                  </a:schemeClr>
                </a:solidFill>
              </a:rPr>
            </a:br>
            <a:r>
              <a:rPr lang="en-US" sz="1800" dirty="0">
                <a:solidFill>
                  <a:schemeClr val="accent4">
                    <a:lumMod val="60000"/>
                    <a:lumOff val="40000"/>
                  </a:schemeClr>
                </a:solidFill>
              </a:rPr>
              <a:t>Open file</a:t>
            </a:r>
            <a:r>
              <a:rPr lang="en-US" sz="1800" dirty="0">
                <a:solidFill>
                  <a:schemeClr val="tx1"/>
                </a:solidFill>
              </a:rPr>
              <a:t>  “</a:t>
            </a:r>
            <a:r>
              <a:rPr lang="en-US" sz="1800" dirty="0">
                <a:solidFill>
                  <a:schemeClr val="accent4">
                    <a:lumMod val="60000"/>
                    <a:lumOff val="40000"/>
                  </a:schemeClr>
                </a:solidFill>
              </a:rPr>
              <a:t>Extracting Coordinates of main </a:t>
            </a:r>
            <a:r>
              <a:rPr lang="en-US" sz="1800" dirty="0" err="1">
                <a:solidFill>
                  <a:schemeClr val="accent4">
                    <a:lumMod val="60000"/>
                    <a:lumOff val="40000"/>
                  </a:schemeClr>
                </a:solidFill>
              </a:rPr>
              <a:t>reading.ipynb</a:t>
            </a:r>
            <a:r>
              <a:rPr lang="en-US" sz="1800" dirty="0">
                <a:solidFill>
                  <a:schemeClr val="accent4">
                    <a:lumMod val="60000"/>
                    <a:lumOff val="40000"/>
                  </a:schemeClr>
                </a:solidFill>
              </a:rPr>
              <a:t>”</a:t>
            </a:r>
            <a:endParaRPr lang="en-US" sz="1800" b="1" dirty="0">
              <a:latin typeface="+mn-lt"/>
              <a:ea typeface="Cambria" panose="02040503050406030204" pitchFamily="18" charset="0"/>
            </a:endParaRPr>
          </a:p>
        </p:txBody>
      </p:sp>
      <p:sp>
        <p:nvSpPr>
          <p:cNvPr id="3" name="Content Placeholder 2"/>
          <p:cNvSpPr>
            <a:spLocks noGrp="1"/>
          </p:cNvSpPr>
          <p:nvPr>
            <p:ph idx="1"/>
          </p:nvPr>
        </p:nvSpPr>
        <p:spPr>
          <a:xfrm>
            <a:off x="723331" y="2347415"/>
            <a:ext cx="10630469" cy="4176215"/>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68" y="2347414"/>
            <a:ext cx="7342496" cy="4176215"/>
          </a:xfrm>
          <a:prstGeom prst="rect">
            <a:avLst/>
          </a:prstGeom>
        </p:spPr>
      </p:pic>
    </p:spTree>
    <p:extLst>
      <p:ext uri="{BB962C8B-B14F-4D97-AF65-F5344CB8AC3E}">
        <p14:creationId xmlns:p14="http://schemas.microsoft.com/office/powerpoint/2010/main" val="341155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3 : Digit Labelling and Recognition</a:t>
            </a:r>
          </a:p>
        </p:txBody>
      </p:sp>
      <p:sp>
        <p:nvSpPr>
          <p:cNvPr id="3" name="Content Placeholder 2"/>
          <p:cNvSpPr>
            <a:spLocks noGrp="1"/>
          </p:cNvSpPr>
          <p:nvPr>
            <p:ph idx="1"/>
          </p:nvPr>
        </p:nvSpPr>
        <p:spPr>
          <a:xfrm>
            <a:off x="723331" y="1825624"/>
            <a:ext cx="10630469" cy="4534233"/>
          </a:xfrm>
        </p:spPr>
        <p:txBody>
          <a:bodyPr>
            <a:normAutofit/>
          </a:bodyPr>
          <a:lstStyle/>
          <a:p>
            <a:r>
              <a:rPr lang="en-US" sz="1800" dirty="0"/>
              <a:t>In the last section, we have cropped the region of interest from the images and saved them in a folder as a new set of images.</a:t>
            </a:r>
          </a:p>
          <a:p>
            <a:r>
              <a:rPr lang="en-US" sz="1800" dirty="0"/>
              <a:t>In this stage, we have used these images as input to train another Yolov4 model for reading the digits present in the image.</a:t>
            </a:r>
          </a:p>
          <a:p>
            <a:r>
              <a:rPr lang="en-US" sz="1800" dirty="0"/>
              <a:t>To recognize the digits present in the image model needs to be trained for the digits from 0 to 9. Hence we have created 10 different classes for all the 10 digits as “0”, “1”, “2”, “3”, “4”, “5”, “6”, “7”, “8” and “9” in </a:t>
            </a:r>
            <a:r>
              <a:rPr lang="en-US" sz="1800" dirty="0" err="1"/>
              <a:t>LabelImg</a:t>
            </a:r>
            <a:r>
              <a:rPr lang="en-US" sz="1800" dirty="0"/>
              <a:t> software and have labelled around 1000 images.</a:t>
            </a:r>
          </a:p>
          <a:p>
            <a:r>
              <a:rPr lang="en-US" sz="1800" dirty="0"/>
              <a:t>Created the bounding boxes of the all the digits present in the image</a:t>
            </a:r>
          </a:p>
          <a:p>
            <a:r>
              <a:rPr lang="en-US" sz="1800" dirty="0"/>
              <a:t>Now we have trained the model using the coordinates generated by the software and have given the cropped images as input.</a:t>
            </a:r>
          </a:p>
          <a:p>
            <a:r>
              <a:rPr lang="en-US" sz="1800" dirty="0"/>
              <a:t>The trained model can now identify all the digits with a high accuracy and saved the result in “result.txt”. We have changed the name after downloading to avoid the confusion with the result of previously trained model</a:t>
            </a:r>
          </a:p>
          <a:p>
            <a:r>
              <a:rPr lang="en-US" sz="1800" dirty="0"/>
              <a:t>Finally the reading had been extracted from this text file using a code and saved in “.csv” file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1073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754435" cy="562923"/>
          </a:xfrm>
        </p:spPr>
        <p:txBody>
          <a:bodyPr>
            <a:normAutofit/>
          </a:bodyPr>
          <a:lstStyle/>
          <a:p>
            <a:r>
              <a:rPr lang="en-US" sz="2800" b="1" dirty="0">
                <a:latin typeface="+mn-lt"/>
                <a:ea typeface="Cambria" panose="02040503050406030204" pitchFamily="18" charset="0"/>
              </a:rPr>
              <a:t>Bounding Boxes of Classes (0-9) in </a:t>
            </a:r>
            <a:r>
              <a:rPr lang="en-US" sz="2800" b="1" dirty="0" err="1">
                <a:latin typeface="+mn-lt"/>
                <a:ea typeface="Cambria" panose="02040503050406030204" pitchFamily="18" charset="0"/>
              </a:rPr>
              <a:t>LabelImg</a:t>
            </a:r>
            <a:r>
              <a:rPr lang="en-US" sz="2800" b="1" dirty="0">
                <a:latin typeface="+mn-lt"/>
                <a:ea typeface="Cambria" panose="02040503050406030204" pitchFamily="18" charset="0"/>
              </a:rPr>
              <a:t> Software:</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1" y="1037229"/>
            <a:ext cx="10058400" cy="5657850"/>
          </a:xfrm>
          <a:prstGeom prst="rect">
            <a:avLst/>
          </a:prstGeom>
        </p:spPr>
      </p:pic>
    </p:spTree>
    <p:extLst>
      <p:ext uri="{BB962C8B-B14F-4D97-AF65-F5344CB8AC3E}">
        <p14:creationId xmlns:p14="http://schemas.microsoft.com/office/powerpoint/2010/main" val="237763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0000" y="2047164"/>
            <a:ext cx="5025216" cy="532263"/>
          </a:xfrm>
        </p:spPr>
        <p:txBody>
          <a:bodyPr>
            <a:normAutofit/>
          </a:bodyPr>
          <a:lstStyle/>
          <a:p>
            <a:pPr algn="ctr"/>
            <a:r>
              <a:rPr lang="en-US" sz="2500" dirty="0"/>
              <a:t>Text File Created by </a:t>
            </a:r>
            <a:r>
              <a:rPr lang="en-US" sz="2500" dirty="0" err="1"/>
              <a:t>LabelImg</a:t>
            </a:r>
            <a:endParaRPr lang="en-US" sz="2500" dirty="0"/>
          </a:p>
        </p:txBody>
      </p:sp>
      <p:sp>
        <p:nvSpPr>
          <p:cNvPr id="5" name="Text Placeholder 4"/>
          <p:cNvSpPr>
            <a:spLocks noGrp="1"/>
          </p:cNvSpPr>
          <p:nvPr>
            <p:ph type="body" sz="quarter" idx="3"/>
          </p:nvPr>
        </p:nvSpPr>
        <p:spPr>
          <a:xfrm>
            <a:off x="6442668" y="2047164"/>
            <a:ext cx="5035548" cy="532263"/>
          </a:xfrm>
        </p:spPr>
        <p:txBody>
          <a:bodyPr>
            <a:normAutofit fontScale="77500" lnSpcReduction="20000"/>
          </a:bodyPr>
          <a:lstStyle/>
          <a:p>
            <a:pPr algn="ctr"/>
            <a:r>
              <a:rPr lang="en-US" sz="3200" dirty="0"/>
              <a:t>Result File Generated by Yolo Model</a:t>
            </a:r>
          </a:p>
        </p:txBody>
      </p:sp>
      <p:sp>
        <p:nvSpPr>
          <p:cNvPr id="9" name="TextBox 8"/>
          <p:cNvSpPr txBox="1"/>
          <p:nvPr/>
        </p:nvSpPr>
        <p:spPr>
          <a:xfrm>
            <a:off x="955343" y="395785"/>
            <a:ext cx="10236322" cy="1569660"/>
          </a:xfrm>
          <a:prstGeom prst="rect">
            <a:avLst/>
          </a:prstGeom>
          <a:noFill/>
        </p:spPr>
        <p:txBody>
          <a:bodyPr wrap="square" rtlCol="0">
            <a:spAutoFit/>
          </a:bodyPr>
          <a:lstStyle/>
          <a:p>
            <a:r>
              <a:rPr lang="en-US" sz="2400" dirty="0"/>
              <a:t>Code to train the custom Yolov4 model for classes 0 to 9:</a:t>
            </a:r>
            <a:endParaRPr lang="en-US" dirty="0"/>
          </a:p>
          <a:p>
            <a:endParaRPr lang="en-US" dirty="0"/>
          </a:p>
          <a:p>
            <a:r>
              <a:rPr lang="en-US" dirty="0"/>
              <a:t>Open the below link in the browser: </a:t>
            </a:r>
          </a:p>
          <a:p>
            <a:r>
              <a:rPr lang="en-US" u="sng" dirty="0">
                <a:solidFill>
                  <a:schemeClr val="accent4">
                    <a:lumMod val="60000"/>
                    <a:lumOff val="40000"/>
                  </a:schemeClr>
                </a:solidFill>
                <a:hlinkClick r:id="rId3"/>
              </a:rPr>
              <a:t>https://colab.research.google.com/drive/1lL9uCNxBqvYVgO_Z3LwVEfz_dmUGKSp9?usp=sharing</a:t>
            </a:r>
            <a:endParaRPr lang="en-US" u="sng" dirty="0">
              <a:solidFill>
                <a:schemeClr val="accent4">
                  <a:lumMod val="60000"/>
                  <a:lumOff val="40000"/>
                </a:schemeClr>
              </a:solidFill>
            </a:endParaRPr>
          </a:p>
          <a:p>
            <a:r>
              <a:rPr lang="en-US" dirty="0"/>
              <a:t>Note : The code is self explanatory</a:t>
            </a:r>
          </a:p>
        </p:txBody>
      </p:sp>
      <p:graphicFrame>
        <p:nvGraphicFramePr>
          <p:cNvPr id="10" name="Object 9"/>
          <p:cNvGraphicFramePr>
            <a:graphicFrameLocks noChangeAspect="1"/>
          </p:cNvGraphicFramePr>
          <p:nvPr/>
        </p:nvGraphicFramePr>
        <p:xfrm>
          <a:off x="98425" y="98425"/>
          <a:ext cx="1546225" cy="490538"/>
        </p:xfrm>
        <a:graphic>
          <a:graphicData uri="http://schemas.openxmlformats.org/presentationml/2006/ole">
            <mc:AlternateContent xmlns:mc="http://schemas.openxmlformats.org/markup-compatibility/2006">
              <mc:Choice xmlns:v="urn:schemas-microsoft-com:vml" Requires="v">
                <p:oleObj spid="_x0000_s4111" name="Packager Shell Object" showAsIcon="1" r:id="rId4" imgW="1545840" imgH="491040" progId="Package">
                  <p:embed/>
                </p:oleObj>
              </mc:Choice>
              <mc:Fallback>
                <p:oleObj name="Packager Shell Object" showAsIcon="1" r:id="rId4" imgW="1545840" imgH="491040" progId="Package">
                  <p:embed/>
                  <p:pic>
                    <p:nvPicPr>
                      <p:cNvPr id="0" name=""/>
                      <p:cNvPicPr/>
                      <p:nvPr/>
                    </p:nvPicPr>
                    <p:blipFill>
                      <a:blip r:embed="rId5"/>
                      <a:stretch>
                        <a:fillRect/>
                      </a:stretch>
                    </p:blipFill>
                    <p:spPr>
                      <a:xfrm>
                        <a:off x="98425" y="98425"/>
                        <a:ext cx="1546225" cy="490538"/>
                      </a:xfrm>
                      <a:prstGeom prst="rect">
                        <a:avLst/>
                      </a:prstGeom>
                    </p:spPr>
                  </p:pic>
                </p:oleObj>
              </mc:Fallback>
            </mc:AlternateContent>
          </a:graphicData>
        </a:graphic>
      </p:graphicFrame>
      <p:pic>
        <p:nvPicPr>
          <p:cNvPr id="4" name="Content Placeholder 3"/>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1120001" y="2908238"/>
            <a:ext cx="4775832" cy="3684588"/>
          </a:xfrm>
        </p:spPr>
      </p:pic>
      <p:pic>
        <p:nvPicPr>
          <p:cNvPr id="11" name="Content Placeholder 10"/>
          <p:cNvPicPr>
            <a:picLocks noGrp="1" noChangeAspect="1"/>
          </p:cNvPicPr>
          <p:nvPr>
            <p:ph sz="quarter" idx="4"/>
          </p:nvPr>
        </p:nvPicPr>
        <p:blipFill>
          <a:blip r:embed="rId7">
            <a:extLst>
              <a:ext uri="{28A0092B-C50C-407E-A947-70E740481C1C}">
                <a14:useLocalDpi xmlns:a14="http://schemas.microsoft.com/office/drawing/2010/main" val="0"/>
              </a:ext>
            </a:extLst>
          </a:blip>
          <a:stretch>
            <a:fillRect/>
          </a:stretch>
        </p:blipFill>
        <p:spPr>
          <a:xfrm>
            <a:off x="6442668" y="2908238"/>
            <a:ext cx="5035548" cy="3684588"/>
          </a:xfrm>
        </p:spPr>
      </p:pic>
    </p:spTree>
    <p:extLst>
      <p:ext uri="{BB962C8B-B14F-4D97-AF65-F5344CB8AC3E}">
        <p14:creationId xmlns:p14="http://schemas.microsoft.com/office/powerpoint/2010/main" val="131845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331" y="464024"/>
            <a:ext cx="10630469" cy="6196083"/>
          </a:xfrm>
        </p:spPr>
        <p:txBody>
          <a:bodyPr>
            <a:normAutofit/>
          </a:bodyPr>
          <a:lstStyle/>
          <a:p>
            <a:pPr marL="0" indent="0">
              <a:buNone/>
            </a:pPr>
            <a:r>
              <a:rPr lang="en-US" sz="2400" dirty="0"/>
              <a:t>Code to extract the reading from the image :</a:t>
            </a:r>
            <a:endParaRPr lang="en-US" sz="1800" dirty="0"/>
          </a:p>
          <a:p>
            <a:r>
              <a:rPr lang="en-US" sz="1800" dirty="0"/>
              <a:t>Open the link : </a:t>
            </a:r>
            <a:r>
              <a:rPr lang="en-US" sz="1800" u="sng" dirty="0">
                <a:hlinkClick r:id="rId2" action="ppaction://hlinkfile"/>
              </a:rPr>
              <a:t>Open Link</a:t>
            </a:r>
            <a:endParaRPr lang="en-US" sz="1800" dirty="0">
              <a:solidFill>
                <a:schemeClr val="accent4">
                  <a:lumMod val="60000"/>
                  <a:lumOff val="40000"/>
                </a:schemeClr>
              </a:solidFill>
            </a:endParaRPr>
          </a:p>
          <a:p>
            <a:r>
              <a:rPr lang="en-US" sz="1800" dirty="0"/>
              <a:t>Open file  “Code to extract </a:t>
            </a:r>
            <a:r>
              <a:rPr lang="en-US" sz="1800" dirty="0" err="1"/>
              <a:t>Classes.ipynb</a:t>
            </a:r>
            <a:r>
              <a:rPr lang="en-US" sz="1800" dirty="0"/>
              <a:t>”</a:t>
            </a:r>
          </a:p>
          <a:p>
            <a:pPr marL="0" indent="0">
              <a:buNone/>
            </a:pPr>
            <a:endParaRPr lang="en-US" sz="1800" dirty="0"/>
          </a:p>
          <a:p>
            <a:r>
              <a:rPr lang="en-US" sz="1800" dirty="0"/>
              <a:t>Results : Saved in “Result.csv” or “Result.xlsx” file</a:t>
            </a:r>
          </a:p>
          <a:p>
            <a:r>
              <a:rPr lang="en-US" sz="1800" dirty="0"/>
              <a:t>Open the file : </a:t>
            </a:r>
            <a:r>
              <a:rPr lang="en-US" sz="1800" u="sng" dirty="0">
                <a:hlinkClick r:id="rId3" action="ppaction://hlinkfile"/>
              </a:rPr>
              <a:t>Open File</a:t>
            </a:r>
            <a:endParaRPr lang="en-US" sz="1800" u="sng" dirty="0"/>
          </a:p>
          <a:p>
            <a:r>
              <a:rPr lang="en-US" sz="1800" dirty="0"/>
              <a:t>Water Meter Readings in file saved</a:t>
            </a:r>
          </a:p>
          <a:p>
            <a:pPr marL="0" indent="0">
              <a:buNone/>
            </a:pPr>
            <a:endParaRPr lang="en-US" sz="1800" dirty="0">
              <a:solidFill>
                <a:schemeClr val="accent4">
                  <a:lumMod val="60000"/>
                  <a:lumOff val="4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56" y="3220232"/>
            <a:ext cx="5639653" cy="3330694"/>
          </a:xfrm>
          <a:prstGeom prst="rect">
            <a:avLst/>
          </a:prstGeom>
        </p:spPr>
      </p:pic>
    </p:spTree>
    <p:extLst>
      <p:ext uri="{BB962C8B-B14F-4D97-AF65-F5344CB8AC3E}">
        <p14:creationId xmlns:p14="http://schemas.microsoft.com/office/powerpoint/2010/main" val="209360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6771" y="2967335"/>
            <a:ext cx="347845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280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Introduction</a:t>
            </a:r>
          </a:p>
        </p:txBody>
      </p:sp>
      <p:sp>
        <p:nvSpPr>
          <p:cNvPr id="3" name="Content Placeholder 2"/>
          <p:cNvSpPr>
            <a:spLocks noGrp="1"/>
          </p:cNvSpPr>
          <p:nvPr>
            <p:ph idx="1"/>
          </p:nvPr>
        </p:nvSpPr>
        <p:spPr>
          <a:xfrm>
            <a:off x="723331" y="1825625"/>
            <a:ext cx="10630469" cy="3701718"/>
          </a:xfrm>
        </p:spPr>
        <p:txBody>
          <a:bodyPr>
            <a:normAutofit/>
          </a:bodyPr>
          <a:lstStyle/>
          <a:p>
            <a:pPr marL="0" indent="0">
              <a:buNone/>
            </a:pPr>
            <a:r>
              <a:rPr lang="en-IN" sz="1800" dirty="0"/>
              <a:t>Many tasks that require a big workforce needs to be automated. The consumption of utilities such as electricity, gas, and water is monitored by meters that need to be read by humans, is one of them.</a:t>
            </a:r>
            <a:endParaRPr lang="en-US" sz="1800" dirty="0"/>
          </a:p>
          <a:p>
            <a:pPr marL="0" indent="0">
              <a:buNone/>
            </a:pPr>
            <a:r>
              <a:rPr lang="en-IN" sz="1800" dirty="0"/>
              <a:t>The process of traditional water meter reading involves the deployment of trained personnel by the organization to survey every single house and other properties in their list to note down consumption metrics. This data is later aggregated manually and bills are prepared to be sent to the respective consumers for further perusal.</a:t>
            </a:r>
            <a:endParaRPr lang="en-US" sz="1800" dirty="0"/>
          </a:p>
          <a:p>
            <a:pPr marL="0" indent="0">
              <a:buNone/>
            </a:pPr>
            <a:r>
              <a:rPr lang="en-IN" sz="1800" dirty="0"/>
              <a:t>A handful of limitations and potential drawbacks to this existing process have a direct impact on cost borne by the organization and level of inconvenience experienced by the consumer. Now the newer technologies in the domain of Computer Vision can be leveraged to make the process cost-effective and streamlined.</a:t>
            </a:r>
            <a:endParaRPr lang="en-US" sz="1800" dirty="0"/>
          </a:p>
          <a:p>
            <a:pPr marL="0" indent="0">
              <a:buNone/>
            </a:pPr>
            <a:endParaRPr lang="en-US" dirty="0"/>
          </a:p>
        </p:txBody>
      </p:sp>
    </p:spTree>
    <p:extLst>
      <p:ext uri="{BB962C8B-B14F-4D97-AF65-F5344CB8AC3E}">
        <p14:creationId xmlns:p14="http://schemas.microsoft.com/office/powerpoint/2010/main" val="237057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Challenges in the current system</a:t>
            </a:r>
          </a:p>
        </p:txBody>
      </p:sp>
      <p:sp>
        <p:nvSpPr>
          <p:cNvPr id="3" name="Content Placeholder 2"/>
          <p:cNvSpPr>
            <a:spLocks noGrp="1"/>
          </p:cNvSpPr>
          <p:nvPr>
            <p:ph idx="1"/>
          </p:nvPr>
        </p:nvSpPr>
        <p:spPr>
          <a:xfrm>
            <a:off x="723331" y="1825625"/>
            <a:ext cx="10630469" cy="4351338"/>
          </a:xfrm>
        </p:spPr>
        <p:txBody>
          <a:bodyPr>
            <a:normAutofit fontScale="62500" lnSpcReduction="20000"/>
          </a:bodyPr>
          <a:lstStyle/>
          <a:p>
            <a:pPr lvl="0"/>
            <a:r>
              <a:rPr lang="en-IN" dirty="0"/>
              <a:t>Despite taking the photos of meters by the representatives, they have to take manual readings to collect them into a centralized spreadsheet for preparing bills</a:t>
            </a:r>
            <a:endParaRPr lang="en-US" dirty="0"/>
          </a:p>
          <a:p>
            <a:pPr lvl="0"/>
            <a:r>
              <a:rPr lang="en-IN" dirty="0"/>
              <a:t>15-20% Bills have to be generated from backend(average billing) without having actual readings either because the premises are locked or there are some defects in the meter</a:t>
            </a:r>
            <a:endParaRPr lang="en-US" dirty="0"/>
          </a:p>
          <a:p>
            <a:pPr lvl="0"/>
            <a:r>
              <a:rPr lang="en-IN" dirty="0"/>
              <a:t>Even after putting all the efforts, representatives are unable to visit all the houses hence some % age of bills remain undistributed</a:t>
            </a:r>
            <a:endParaRPr lang="en-US" dirty="0"/>
          </a:p>
          <a:p>
            <a:pPr lvl="0"/>
            <a:r>
              <a:rPr lang="en-IN" dirty="0"/>
              <a:t>Multiple versions of the same data may exist due to error discovered after the readings have been logged</a:t>
            </a:r>
            <a:endParaRPr lang="en-US" dirty="0"/>
          </a:p>
          <a:p>
            <a:pPr lvl="0"/>
            <a:r>
              <a:rPr lang="en-IN" dirty="0"/>
              <a:t>Meters can get dirty or even damaged over time making it prone to inaccurate readings and even sometimes frustrating for the representatives</a:t>
            </a:r>
            <a:endParaRPr lang="en-US" dirty="0"/>
          </a:p>
          <a:p>
            <a:pPr lvl="0"/>
            <a:r>
              <a:rPr lang="en-IN" dirty="0"/>
              <a:t>Photos captured by representatives are at times not readable as they are out of focus</a:t>
            </a:r>
            <a:endParaRPr lang="en-US" dirty="0"/>
          </a:p>
          <a:p>
            <a:pPr lvl="0"/>
            <a:r>
              <a:rPr lang="en-IN" dirty="0"/>
              <a:t>Since this operation is prone to errors, another team needs to check the proof image to confirm the readings. This offline checking is expensive in terms of human effort and time, and has low efficiency</a:t>
            </a:r>
            <a:endParaRPr lang="en-US" dirty="0"/>
          </a:p>
          <a:p>
            <a:pPr lvl="0"/>
            <a:r>
              <a:rPr lang="en-IN" dirty="0"/>
              <a:t>Due to a large number of images to be evaluated, the inspection is usually done by sampling and errors might go unnoticed</a:t>
            </a:r>
            <a:endParaRPr lang="en-US" dirty="0"/>
          </a:p>
          <a:p>
            <a:pPr marL="0" indent="0">
              <a:buNone/>
            </a:pPr>
            <a:endParaRPr lang="en-US" dirty="0"/>
          </a:p>
        </p:txBody>
      </p:sp>
    </p:spTree>
    <p:extLst>
      <p:ext uri="{BB962C8B-B14F-4D97-AF65-F5344CB8AC3E}">
        <p14:creationId xmlns:p14="http://schemas.microsoft.com/office/powerpoint/2010/main" val="353351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ea typeface="Cambria" panose="02040503050406030204" pitchFamily="18" charset="0"/>
              </a:rPr>
              <a:t>Solution: Artificial Intelligence Technology – Computer Vision</a:t>
            </a:r>
          </a:p>
        </p:txBody>
      </p:sp>
      <p:sp>
        <p:nvSpPr>
          <p:cNvPr id="3" name="Content Placeholder 2"/>
          <p:cNvSpPr>
            <a:spLocks noGrp="1"/>
          </p:cNvSpPr>
          <p:nvPr>
            <p:ph idx="1"/>
          </p:nvPr>
        </p:nvSpPr>
        <p:spPr>
          <a:xfrm>
            <a:off x="723331" y="1825625"/>
            <a:ext cx="10630469" cy="4351338"/>
          </a:xfrm>
        </p:spPr>
        <p:txBody>
          <a:bodyPr>
            <a:normAutofit/>
          </a:bodyPr>
          <a:lstStyle/>
          <a:p>
            <a:pPr marL="0" indent="0">
              <a:buNone/>
            </a:pPr>
            <a:r>
              <a:rPr lang="en-IN" sz="1800" dirty="0"/>
              <a:t>An aggregate of all the challenges mentioned has a direct impact both in terms of costs and convenience. So the process needs to be certainly made more robust in terms of what data is collected and how it is collected.</a:t>
            </a:r>
            <a:r>
              <a:rPr lang="en-IN" sz="1800" b="1" dirty="0"/>
              <a:t> </a:t>
            </a:r>
            <a:endParaRPr lang="en-IN" sz="1800" b="1" u="sng" dirty="0"/>
          </a:p>
          <a:p>
            <a:pPr marL="0" indent="0">
              <a:buNone/>
            </a:pPr>
            <a:r>
              <a:rPr lang="en-IN" sz="1800" b="1" dirty="0"/>
              <a:t>Solution:</a:t>
            </a:r>
            <a:endParaRPr lang="en-US" sz="1800" dirty="0"/>
          </a:p>
          <a:p>
            <a:pPr lvl="0"/>
            <a:r>
              <a:rPr lang="en-IN" sz="1800" dirty="0"/>
              <a:t>As mentioned above that reading photos using AI techniques will save lots of time and manpower and make the system robust but there is a further scope of improving the system by completely automating it by getting the cameras installed on the meter boxes. It can bring the revolutionary change in the existing system</a:t>
            </a:r>
            <a:endParaRPr lang="en-US" sz="1800" dirty="0"/>
          </a:p>
          <a:p>
            <a:pPr lvl="0"/>
            <a:r>
              <a:rPr lang="en-IN" sz="1800" dirty="0"/>
              <a:t>Image-based AMR has advantages such as lower cost and fast installation since it does not require renewal or replacement of existent meters</a:t>
            </a:r>
            <a:endParaRPr lang="en-US" sz="1800" dirty="0"/>
          </a:p>
          <a:p>
            <a:pPr lvl="0"/>
            <a:r>
              <a:rPr lang="en-IN" sz="1800" dirty="0"/>
              <a:t>No human intervention required in this system hence the level of accuracy will reach the maximum</a:t>
            </a:r>
          </a:p>
          <a:p>
            <a:pPr lvl="0"/>
            <a:r>
              <a:rPr lang="en-IN" sz="1800" dirty="0"/>
              <a:t>Also it will be an answer to all the challenges current system has.      </a:t>
            </a:r>
            <a:endParaRPr lang="en-US" sz="1800" dirty="0"/>
          </a:p>
          <a:p>
            <a:pPr marL="0" indent="0">
              <a:buNone/>
            </a:pPr>
            <a:r>
              <a:rPr lang="en-IN" sz="1800" dirty="0"/>
              <a:t> </a:t>
            </a:r>
            <a:endParaRPr lang="en-US" sz="1800" dirty="0"/>
          </a:p>
          <a:p>
            <a:pPr marL="0" indent="0">
              <a:buNone/>
            </a:pPr>
            <a:endParaRPr lang="en-US" sz="1800" b="1" dirty="0"/>
          </a:p>
        </p:txBody>
      </p:sp>
    </p:spTree>
    <p:extLst>
      <p:ext uri="{BB962C8B-B14F-4D97-AF65-F5344CB8AC3E}">
        <p14:creationId xmlns:p14="http://schemas.microsoft.com/office/powerpoint/2010/main" val="51271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Computer Vision</a:t>
            </a:r>
          </a:p>
        </p:txBody>
      </p:sp>
      <p:sp>
        <p:nvSpPr>
          <p:cNvPr id="3" name="Content Placeholder 2"/>
          <p:cNvSpPr>
            <a:spLocks noGrp="1"/>
          </p:cNvSpPr>
          <p:nvPr>
            <p:ph idx="1"/>
          </p:nvPr>
        </p:nvSpPr>
        <p:spPr>
          <a:xfrm>
            <a:off x="723331" y="1825624"/>
            <a:ext cx="10630469" cy="4288573"/>
          </a:xfrm>
        </p:spPr>
        <p:txBody>
          <a:bodyPr>
            <a:noAutofit/>
          </a:bodyPr>
          <a:lstStyle/>
          <a:p>
            <a:pPr marL="0" indent="0">
              <a:buNone/>
            </a:pPr>
            <a:r>
              <a:rPr lang="en-US" sz="1800" dirty="0"/>
              <a:t>Computer vision is the field of computer science that focuses on replicating parts of the complexity of the human vision system and enabling computers to identify and process objects in images and videos in the same way that humans do.</a:t>
            </a:r>
          </a:p>
          <a:p>
            <a:pPr marL="0" indent="0">
              <a:buNone/>
            </a:pPr>
            <a:r>
              <a:rPr lang="en-US" sz="1800" dirty="0"/>
              <a:t>It is a field that has gained tremendous advancement with the increased accuracy rates of object identification and classification. Computer Vision, which in simple terms, trains computers to understand and interpret the visual world. It is a science that combines theory and technology to build artificial systems for obtaining information from images or multi-dimensional data.</a:t>
            </a:r>
          </a:p>
          <a:p>
            <a:pPr marL="0" indent="0">
              <a:buNone/>
            </a:pPr>
            <a:r>
              <a:rPr lang="en-US" sz="1800" dirty="0"/>
              <a:t>By advances in artificial intelligence and innovations in deep learning and neural networks , the field has been able to take great leaps in recent years and has been able to surpass humans in some tasks related to detecting and labeling objects.</a:t>
            </a:r>
          </a:p>
          <a:p>
            <a:pPr marL="0" indent="0">
              <a:buNone/>
            </a:pPr>
            <a:r>
              <a:rPr lang="en-US" sz="1800" dirty="0"/>
              <a:t>Computer Vision in artificial intelligence follows three consecutive processes that execute one after another.</a:t>
            </a:r>
          </a:p>
          <a:p>
            <a:r>
              <a:rPr lang="en-US" sz="1600" dirty="0"/>
              <a:t>Image acquisition</a:t>
            </a:r>
          </a:p>
          <a:p>
            <a:r>
              <a:rPr lang="en-US" sz="1600" dirty="0"/>
              <a:t>Image processing</a:t>
            </a:r>
          </a:p>
          <a:p>
            <a:r>
              <a:rPr lang="en-US" sz="1600" dirty="0"/>
              <a:t>Image analysis and understanding</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793187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627448"/>
          </a:xfrm>
        </p:spPr>
        <p:txBody>
          <a:bodyPr>
            <a:normAutofit fontScale="90000"/>
          </a:bodyPr>
          <a:lstStyle/>
          <a:p>
            <a:r>
              <a:rPr lang="en-US" sz="4400" dirty="0"/>
              <a:t/>
            </a:r>
            <a:br>
              <a:rPr lang="en-US" sz="4400" dirty="0"/>
            </a:br>
            <a:r>
              <a:rPr lang="en-US" sz="3100" dirty="0"/>
              <a:t>Goal of the Project :</a:t>
            </a:r>
            <a:br>
              <a:rPr lang="en-US" sz="3100" dirty="0"/>
            </a:br>
            <a:r>
              <a:rPr lang="en-US" sz="3100" dirty="0"/>
              <a:t/>
            </a:r>
            <a:br>
              <a:rPr lang="en-US" sz="3100" dirty="0"/>
            </a:br>
            <a:r>
              <a:rPr lang="en-US" sz="2000" dirty="0"/>
              <a:t>The goal of the project is to read the exact consumption of water in kilo liters from the image of a water meter using computer vision. Below are images of the water meters and the region of interest to be extracted and read by the system.</a:t>
            </a:r>
            <a:r>
              <a:rPr lang="en-US" sz="4400" dirty="0"/>
              <a:t/>
            </a:r>
            <a:br>
              <a:rPr lang="en-US" sz="4400" dirty="0"/>
            </a:br>
            <a:endParaRPr lang="en-US" sz="4400" dirty="0"/>
          </a:p>
        </p:txBody>
      </p:sp>
      <p:sp>
        <p:nvSpPr>
          <p:cNvPr id="3" name="Text Placeholder 2"/>
          <p:cNvSpPr>
            <a:spLocks noGrp="1"/>
          </p:cNvSpPr>
          <p:nvPr>
            <p:ph type="body" idx="1"/>
          </p:nvPr>
        </p:nvSpPr>
        <p:spPr>
          <a:xfrm>
            <a:off x="1120000" y="1992573"/>
            <a:ext cx="4912310" cy="512502"/>
          </a:xfrm>
        </p:spPr>
        <p:txBody>
          <a:bodyPr/>
          <a:lstStyle/>
          <a:p>
            <a:pPr algn="ctr"/>
            <a:r>
              <a:rPr lang="en-US" dirty="0"/>
              <a:t>Water Meter Image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73958" y="2717423"/>
            <a:ext cx="4107976" cy="3259891"/>
          </a:xfrm>
        </p:spPr>
      </p:pic>
      <p:sp>
        <p:nvSpPr>
          <p:cNvPr id="5" name="Text Placeholder 4"/>
          <p:cNvSpPr>
            <a:spLocks noGrp="1"/>
          </p:cNvSpPr>
          <p:nvPr>
            <p:ph type="body" sz="quarter" idx="3"/>
          </p:nvPr>
        </p:nvSpPr>
        <p:spPr>
          <a:xfrm>
            <a:off x="6319840" y="1992573"/>
            <a:ext cx="5035548" cy="512502"/>
          </a:xfrm>
        </p:spPr>
        <p:txBody>
          <a:bodyPr/>
          <a:lstStyle/>
          <a:p>
            <a:pPr algn="ctr"/>
            <a:r>
              <a:rPr lang="en-US" dirty="0"/>
              <a:t>Labelled Image</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19164" y="2717423"/>
            <a:ext cx="4380933" cy="3259891"/>
          </a:xfrm>
        </p:spPr>
      </p:pic>
    </p:spTree>
    <p:extLst>
      <p:ext uri="{BB962C8B-B14F-4D97-AF65-F5344CB8AC3E}">
        <p14:creationId xmlns:p14="http://schemas.microsoft.com/office/powerpoint/2010/main" val="385237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Workflow Design : Automatic Water Meter Image Reading Project</a:t>
            </a:r>
          </a:p>
        </p:txBody>
      </p:sp>
      <p:sp>
        <p:nvSpPr>
          <p:cNvPr id="3" name="Content Placeholder 2"/>
          <p:cNvSpPr>
            <a:spLocks noGrp="1"/>
          </p:cNvSpPr>
          <p:nvPr>
            <p:ph idx="1"/>
          </p:nvPr>
        </p:nvSpPr>
        <p:spPr>
          <a:xfrm>
            <a:off x="723331" y="1825625"/>
            <a:ext cx="10630469" cy="3360524"/>
          </a:xfrm>
        </p:spPr>
        <p:txBody>
          <a:bodyPr>
            <a:normAutofit/>
          </a:bodyPr>
          <a:lstStyle/>
          <a:p>
            <a:pPr marL="0" indent="0">
              <a:buNone/>
            </a:pPr>
            <a:r>
              <a:rPr lang="en-IN" sz="1800" dirty="0"/>
              <a:t>In this project, we have designed a three-stage approach for AMR. We first detect the counter region, crop it and then tackle the digit segmentation and recognition stages jointly by leveraging the high capability of Deep Learning techniques i.e. Convolutional Neural Networks.</a:t>
            </a:r>
          </a:p>
          <a:p>
            <a:pPr marL="0" indent="0">
              <a:buNone/>
            </a:pPr>
            <a:r>
              <a:rPr lang="en-IN" sz="1800" dirty="0"/>
              <a:t>To achieve this goal, the YOLO system (you look only once) has been adopted. The algorithm makes use of a convolutional neural network with special characteristics. To train the network we need to design the image labels, crop it, create the segments containing digits and then read the digits.</a:t>
            </a:r>
          </a:p>
          <a:p>
            <a:pPr marL="0" indent="0">
              <a:buNone/>
            </a:pPr>
            <a:r>
              <a:rPr lang="en-IN" sz="1800" dirty="0"/>
              <a:t>So below are three stages in which we have divided the project:</a:t>
            </a:r>
          </a:p>
          <a:p>
            <a:r>
              <a:rPr lang="en-US" sz="1800" dirty="0"/>
              <a:t>Detecting the Region of Interest</a:t>
            </a:r>
          </a:p>
          <a:p>
            <a:r>
              <a:rPr lang="en-US" sz="1800" dirty="0"/>
              <a:t>Cropping it</a:t>
            </a:r>
          </a:p>
          <a:p>
            <a:r>
              <a:rPr lang="en-US" sz="1800" dirty="0"/>
              <a:t>Digit Labelling and Recognition</a:t>
            </a:r>
          </a:p>
        </p:txBody>
      </p:sp>
    </p:spTree>
    <p:extLst>
      <p:ext uri="{BB962C8B-B14F-4D97-AF65-F5344CB8AC3E}">
        <p14:creationId xmlns:p14="http://schemas.microsoft.com/office/powerpoint/2010/main" val="86625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1 : Detecting the Region of Interest</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r>
              <a:rPr lang="en-US" sz="1800" dirty="0"/>
              <a:t>In order to detect the region that contains the reading , we have used convolutional neural network (CNN).</a:t>
            </a:r>
          </a:p>
          <a:p>
            <a:pPr marL="0" indent="0">
              <a:buNone/>
            </a:pPr>
            <a:r>
              <a:rPr lang="en-US" sz="1800" dirty="0"/>
              <a:t>To achieve this goal, the YOLOv4 system (you look only once) was adopted. The algorithm makes use of a convolutional neural network with special characteristics. The network has only fully connected convolutional networks(FCN) called </a:t>
            </a:r>
            <a:r>
              <a:rPr lang="en-US" sz="1800" dirty="0" err="1"/>
              <a:t>Darknet</a:t>
            </a:r>
            <a:r>
              <a:rPr lang="en-US" sz="1800" dirty="0"/>
              <a:t>.</a:t>
            </a:r>
          </a:p>
          <a:p>
            <a:pPr marL="0" indent="0">
              <a:buNone/>
            </a:pPr>
            <a:endParaRPr lang="en-US" sz="1800" dirty="0"/>
          </a:p>
          <a:p>
            <a:pPr marL="0" indent="0">
              <a:buNone/>
            </a:pPr>
            <a:r>
              <a:rPr lang="en-US" sz="1800" dirty="0"/>
              <a:t>Step 1:      Label the images of water meter by drawing the bounding boxes around the part of the meter                   	corresponding to the kilo liters. We have labelled 1000 images with the aid of the </a:t>
            </a:r>
            <a:r>
              <a:rPr lang="en-US" sz="1800" dirty="0" err="1"/>
              <a:t>LabelImg</a:t>
            </a:r>
            <a:r>
              <a:rPr lang="en-US" sz="1800" dirty="0"/>
              <a:t> software 	for the custom class “reading”. It has generated the text file for each image that we have labelled 	which contains the coordinates of the area we have labelled. </a:t>
            </a:r>
          </a:p>
          <a:p>
            <a:pPr marL="0" indent="0">
              <a:buNone/>
            </a:pPr>
            <a:r>
              <a:rPr lang="en-US" sz="1800" dirty="0"/>
              <a:t>Step2:       Using the above coordinates we have trained the custom Yolov4 model for class “reading”.</a:t>
            </a:r>
          </a:p>
          <a:p>
            <a:pPr marL="0" indent="0">
              <a:buNone/>
            </a:pPr>
            <a:r>
              <a:rPr lang="en-US" sz="1800" dirty="0"/>
              <a:t>Step3:       Saved the results of the test images in a text file named “result”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61018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754435" cy="562923"/>
          </a:xfrm>
        </p:spPr>
        <p:txBody>
          <a:bodyPr>
            <a:normAutofit/>
          </a:bodyPr>
          <a:lstStyle/>
          <a:p>
            <a:r>
              <a:rPr lang="en-US" sz="2800" b="1" dirty="0">
                <a:latin typeface="+mn-lt"/>
                <a:ea typeface="Cambria" panose="02040503050406030204" pitchFamily="18" charset="0"/>
              </a:rPr>
              <a:t>Bounding Box of “Reading Class” in </a:t>
            </a:r>
            <a:r>
              <a:rPr lang="en-US" sz="2800" b="1" dirty="0" err="1">
                <a:latin typeface="+mn-lt"/>
                <a:ea typeface="Cambria" panose="02040503050406030204" pitchFamily="18" charset="0"/>
              </a:rPr>
              <a:t>LabelImg</a:t>
            </a:r>
            <a:r>
              <a:rPr lang="en-US" sz="2800" b="1" dirty="0">
                <a:latin typeface="+mn-lt"/>
                <a:ea typeface="Cambria" panose="02040503050406030204" pitchFamily="18" charset="0"/>
              </a:rPr>
              <a:t> Software:</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12" y="1238970"/>
            <a:ext cx="10521288" cy="5039000"/>
          </a:xfrm>
          <a:prstGeom prst="rect">
            <a:avLst/>
          </a:prstGeom>
        </p:spPr>
      </p:pic>
    </p:spTree>
    <p:extLst>
      <p:ext uri="{BB962C8B-B14F-4D97-AF65-F5344CB8AC3E}">
        <p14:creationId xmlns:p14="http://schemas.microsoft.com/office/powerpoint/2010/main" val="75237572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docProps/app.xml><?xml version="1.0" encoding="utf-8"?>
<Properties xmlns="http://schemas.openxmlformats.org/officeDocument/2006/extended-properties" xmlns:vt="http://schemas.openxmlformats.org/officeDocument/2006/docPropsVTypes">
  <Template>TM04033923[[fn=Depth]]</Template>
  <TotalTime>3</TotalTime>
  <Words>1496</Words>
  <Application>Microsoft Office PowerPoint</Application>
  <PresentationFormat>Widescreen</PresentationFormat>
  <Paragraphs>124</Paragraphs>
  <Slides>17</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2" baseType="lpstr">
      <vt:lpstr>Arial</vt:lpstr>
      <vt:lpstr>Cambria</vt:lpstr>
      <vt:lpstr>Corbel</vt:lpstr>
      <vt:lpstr>Depth</vt:lpstr>
      <vt:lpstr>Packager Shell Object</vt:lpstr>
      <vt:lpstr>PowerPoint Presentation</vt:lpstr>
      <vt:lpstr>Introduction</vt:lpstr>
      <vt:lpstr>Challenges in the current system</vt:lpstr>
      <vt:lpstr>Solution: Artificial Intelligence Technology – Computer Vision</vt:lpstr>
      <vt:lpstr>Computer Vision</vt:lpstr>
      <vt:lpstr> Goal of the Project :  The goal of the project is to read the exact consumption of water in kilo liters from the image of a water meter using computer vision. Below are images of the water meters and the region of interest to be extracted and read by the system. </vt:lpstr>
      <vt:lpstr>Workflow Design : Automatic Water Meter Image Reading Project</vt:lpstr>
      <vt:lpstr>Stage 1 : Detecting the Region of Interest</vt:lpstr>
      <vt:lpstr>Bounding Box of “Reading Class” in LabelImg Software:</vt:lpstr>
      <vt:lpstr>PowerPoint Presentation</vt:lpstr>
      <vt:lpstr>Stage 2 : Cropping the Region of Interest (Bounding Box)</vt:lpstr>
      <vt:lpstr>Code to Crop the Region of Interest (Bounding Box):  Open the link:  Open link                      Open file  “Extracting Coordinates of main reading.ipynb”</vt:lpstr>
      <vt:lpstr>Stage 3 : Digit Labelling and Recognition</vt:lpstr>
      <vt:lpstr>Bounding Boxes of Classes (0-9) in LabelImg Software: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65</cp:revision>
  <dcterms:created xsi:type="dcterms:W3CDTF">2021-06-07T12:32:35Z</dcterms:created>
  <dcterms:modified xsi:type="dcterms:W3CDTF">2021-06-14T09:25:20Z</dcterms:modified>
</cp:coreProperties>
</file>